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4" r:id="rId13"/>
    <p:sldId id="275" r:id="rId14"/>
    <p:sldId id="277" r:id="rId15"/>
    <p:sldId id="278" r:id="rId16"/>
    <p:sldId id="271" r:id="rId17"/>
    <p:sldId id="273" r:id="rId18"/>
    <p:sldId id="258" r:id="rId19"/>
    <p:sldId id="276" r:id="rId20"/>
    <p:sldId id="269" r:id="rId21"/>
    <p:sldId id="280" r:id="rId22"/>
    <p:sldId id="281" r:id="rId23"/>
    <p:sldId id="272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6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3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2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0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8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8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9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6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2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AA5EE-024A-4ACD-AF3C-DB6A2261F58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B7777-08E0-4202-91D9-48BEB4E5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1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rileymajor/" TargetMode="External"/><Relationship Id="rId2" Type="http://schemas.openxmlformats.org/officeDocument/2006/relationships/hyperlink" Target="mailto:PASSMN@RileyMajor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www.mfscorporate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thedza/2518535531" TargetMode="External"/><Relationship Id="rId3" Type="http://schemas.openxmlformats.org/officeDocument/2006/relationships/hyperlink" Target="https://www.flickr.com/photos/agnihot/6049582522/" TargetMode="External"/><Relationship Id="rId7" Type="http://schemas.openxmlformats.org/officeDocument/2006/relationships/hyperlink" Target="https://www.flickr.com/photos/theloushe/3907093074" TargetMode="External"/><Relationship Id="rId2" Type="http://schemas.openxmlformats.org/officeDocument/2006/relationships/hyperlink" Target="http://www.flickr.com/photos/aldoaldoz/5633823568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ickr.com/photos/charamelody/4757913318" TargetMode="External"/><Relationship Id="rId11" Type="http://schemas.openxmlformats.org/officeDocument/2006/relationships/hyperlink" Target="https://www.flickr.com/photos/gadl/275479322" TargetMode="External"/><Relationship Id="rId5" Type="http://schemas.openxmlformats.org/officeDocument/2006/relationships/hyperlink" Target="https://www.flickr.com/photos/justinbaeder/5317820857/" TargetMode="External"/><Relationship Id="rId10" Type="http://schemas.openxmlformats.org/officeDocument/2006/relationships/hyperlink" Target="https://www.flickr.com/photos/dlee13/9022016145" TargetMode="External"/><Relationship Id="rId4" Type="http://schemas.openxmlformats.org/officeDocument/2006/relationships/hyperlink" Target="https://www.flickr.com/photos/thagoodiez/4354676748/" TargetMode="External"/><Relationship Id="rId9" Type="http://schemas.openxmlformats.org/officeDocument/2006/relationships/hyperlink" Target="https://www.flickr.com/photos/holleboom/408074981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wilsonhui/9403633035" TargetMode="External"/><Relationship Id="rId2" Type="http://schemas.openxmlformats.org/officeDocument/2006/relationships/hyperlink" Target="https://www.flickr.com/photos/louish/5611657857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lickr.com/photos/hetkabinet/1254317404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do Cavini Benedetti&#10;http://www.flickr.com/photos/aldoaldoz/5633823568/&#10;Retrieved 2014-09-12&#10;" title="The Dark Side of the Loom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35826" y="1490870"/>
            <a:ext cx="7156174" cy="53671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3122" y="729754"/>
            <a:ext cx="5265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Correlated</a:t>
            </a:r>
          </a:p>
          <a:p>
            <a:r>
              <a:rPr lang="en-US" sz="6600" dirty="0" smtClean="0">
                <a:solidFill>
                  <a:schemeClr val="bg1"/>
                </a:solidFill>
              </a:rPr>
              <a:t>Concatenation</a:t>
            </a:r>
          </a:p>
          <a:p>
            <a:r>
              <a:rPr lang="en-US" sz="6600" dirty="0" smtClean="0">
                <a:solidFill>
                  <a:schemeClr val="bg1"/>
                </a:solidFill>
              </a:rPr>
              <a:t>In SQL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151" y="5483715"/>
            <a:ext cx="47480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@</a:t>
            </a:r>
            <a:r>
              <a:rPr lang="en-US" sz="6600" dirty="0" err="1" smtClean="0">
                <a:solidFill>
                  <a:schemeClr val="bg1"/>
                </a:solidFill>
              </a:rPr>
              <a:t>RileyMajor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399" y="595086"/>
            <a:ext cx="4455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Concatenation?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370" y="1426083"/>
            <a:ext cx="11437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That’s what the + operator is for!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9" y="2768255"/>
            <a:ext cx="792267" cy="37856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Nope</a:t>
            </a:r>
          </a:p>
        </p:txBody>
      </p:sp>
    </p:spTree>
    <p:extLst>
      <p:ext uri="{BB962C8B-B14F-4D97-AF65-F5344CB8AC3E}">
        <p14:creationId xmlns:p14="http://schemas.microsoft.com/office/powerpoint/2010/main" val="138775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4096" y="184665"/>
            <a:ext cx="1732333" cy="83099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Demo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64096" y="1015662"/>
            <a:ext cx="5604992" cy="646331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Dude, where’s my data?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948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523605">
            <a:off x="1318836" y="1037568"/>
            <a:ext cx="3625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How about a</a:t>
            </a:r>
          </a:p>
          <a:p>
            <a:r>
              <a:rPr lang="en-US" sz="4400" dirty="0" smtClean="0"/>
              <a:t>recursive CTE?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557561" y="3445727"/>
            <a:ext cx="3434576" cy="2246769"/>
          </a:xfrm>
          <a:prstGeom prst="rect">
            <a:avLst/>
          </a:prstGeom>
          <a:solidFill>
            <a:schemeClr val="bg1">
              <a:alpha val="84000"/>
            </a:schemeClr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Confusing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Deceptively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Limited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(without OPTION MAXRECURSION)</a:t>
            </a:r>
          </a:p>
        </p:txBody>
      </p:sp>
    </p:spTree>
    <p:extLst>
      <p:ext uri="{BB962C8B-B14F-4D97-AF65-F5344CB8AC3E}">
        <p14:creationId xmlns:p14="http://schemas.microsoft.com/office/powerpoint/2010/main" val="9218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4868" y="89209"/>
            <a:ext cx="4502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How about a cursor?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0760" y="797095"/>
            <a:ext cx="3186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Just… No.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8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6176" y="468351"/>
            <a:ext cx="2475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XML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26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43640" y="724829"/>
            <a:ext cx="2464420" cy="1200329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Demo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9082669" y="2286001"/>
            <a:ext cx="2386362" cy="2308324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Stitching with XML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434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056" y="130628"/>
            <a:ext cx="5950857" cy="5632311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No </a:t>
            </a:r>
            <a:r>
              <a:rPr lang="en-US" sz="4000" dirty="0" smtClean="0"/>
              <a:t>Built-In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But Others Have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Don’t Use +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Don’t Use Cursor or Recursive CTE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Use FOR XML with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Use .query to Isolate Lists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83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647" y="292607"/>
            <a:ext cx="73659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Riley Wheeler Major</a:t>
            </a:r>
          </a:p>
          <a:p>
            <a:endParaRPr lang="en-US" sz="4000" dirty="0"/>
          </a:p>
          <a:p>
            <a:r>
              <a:rPr lang="en-US" sz="4000" dirty="0" smtClean="0"/>
              <a:t>@</a:t>
            </a:r>
            <a:r>
              <a:rPr lang="en-US" sz="4000" dirty="0" err="1" smtClean="0"/>
              <a:t>RileyMajor</a:t>
            </a:r>
            <a:endParaRPr lang="en-US" sz="4000" dirty="0" smtClean="0"/>
          </a:p>
          <a:p>
            <a:r>
              <a:rPr lang="en-US" sz="4000" dirty="0"/>
              <a:t>RileyMajor.com</a:t>
            </a:r>
          </a:p>
          <a:p>
            <a:r>
              <a:rPr lang="en-US" sz="4000" dirty="0" smtClean="0">
                <a:hlinkClick r:id="rId2"/>
              </a:rPr>
              <a:t>PASSMN@RileyMajor.com</a:t>
            </a:r>
            <a:endParaRPr lang="en-US" sz="4000" dirty="0" smtClean="0"/>
          </a:p>
          <a:p>
            <a:r>
              <a:rPr lang="en-US" sz="4000" dirty="0">
                <a:hlinkClick r:id="rId3"/>
              </a:rPr>
              <a:t>www.linkedin.com/in/rileymajor</a:t>
            </a:r>
            <a:r>
              <a:rPr lang="en-US" sz="4000" dirty="0" smtClean="0">
                <a:hlinkClick r:id="rId3"/>
              </a:rPr>
              <a:t>/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Enterprise Architect</a:t>
            </a:r>
          </a:p>
          <a:p>
            <a:r>
              <a:rPr lang="en-US" sz="4000" dirty="0" smtClean="0"/>
              <a:t>Manna Freight Systems, Inc.</a:t>
            </a:r>
          </a:p>
          <a:p>
            <a:r>
              <a:rPr lang="en-US" sz="4000" dirty="0" smtClean="0">
                <a:hlinkClick r:id="rId4"/>
              </a:rPr>
              <a:t>http://www.MFSCorporate.com/</a:t>
            </a:r>
            <a:endParaRPr lang="en-US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60" y="292607"/>
            <a:ext cx="4371278" cy="3278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70" y="4804585"/>
            <a:ext cx="4816368" cy="10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798" y="117693"/>
            <a:ext cx="11884369" cy="6740307"/>
          </a:xfrm>
          <a:prstGeom prst="rect">
            <a:avLst/>
          </a:prstGeom>
          <a:noFill/>
        </p:spPr>
        <p:txBody>
          <a:bodyPr wrap="square" numCol="2" spcCol="457200" rtlCol="0">
            <a:spAutoFit/>
          </a:bodyPr>
          <a:lstStyle/>
          <a:p>
            <a:r>
              <a:rPr lang="en-US" sz="1600" dirty="0" smtClean="0"/>
              <a:t>Photo Credits:</a:t>
            </a:r>
          </a:p>
          <a:p>
            <a:endParaRPr lang="en-US" sz="1600" dirty="0"/>
          </a:p>
          <a:p>
            <a:r>
              <a:rPr lang="en-US" sz="1600" dirty="0" smtClean="0"/>
              <a:t>The Dark Side of the Loom</a:t>
            </a:r>
          </a:p>
          <a:p>
            <a:r>
              <a:rPr lang="en-US" sz="1600" dirty="0"/>
              <a:t>Aldo </a:t>
            </a:r>
            <a:r>
              <a:rPr lang="en-US" sz="1600" dirty="0" err="1"/>
              <a:t>Cavini</a:t>
            </a:r>
            <a:r>
              <a:rPr lang="en-US" sz="1600" dirty="0"/>
              <a:t> Benedetti</a:t>
            </a:r>
            <a:endParaRPr lang="en-US" sz="1600" dirty="0" smtClean="0"/>
          </a:p>
          <a:p>
            <a:r>
              <a:rPr lang="en-US" sz="1600" dirty="0">
                <a:hlinkClick r:id="rId2"/>
              </a:rPr>
              <a:t>http://www.flickr.com/photos/aldoaldoz/5633823568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Retrieved 2014-09-12</a:t>
            </a:r>
          </a:p>
          <a:p>
            <a:endParaRPr lang="en-US" sz="1600" dirty="0"/>
          </a:p>
          <a:p>
            <a:r>
              <a:rPr lang="en-US" sz="1600" dirty="0"/>
              <a:t>cows of </a:t>
            </a:r>
            <a:r>
              <a:rPr lang="en-US" sz="1600" dirty="0" err="1" smtClean="0"/>
              <a:t>nirona</a:t>
            </a:r>
            <a:endParaRPr lang="en-US" sz="1600" dirty="0" smtClean="0"/>
          </a:p>
          <a:p>
            <a:r>
              <a:rPr lang="en-US" sz="1600" dirty="0" err="1"/>
              <a:t>anurag</a:t>
            </a:r>
            <a:r>
              <a:rPr lang="en-US" sz="1600" dirty="0"/>
              <a:t> </a:t>
            </a:r>
            <a:r>
              <a:rPr lang="en-US" sz="1600" dirty="0" err="1" smtClean="0"/>
              <a:t>agnihotri</a:t>
            </a:r>
            <a:endParaRPr lang="en-US" sz="1600" dirty="0" smtClean="0"/>
          </a:p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www.flickr.com/photos/agnihot/6049582522/</a:t>
            </a:r>
            <a:endParaRPr lang="en-US" sz="1600" dirty="0" smtClean="0"/>
          </a:p>
          <a:p>
            <a:r>
              <a:rPr lang="en-US" sz="1600" dirty="0" smtClean="0"/>
              <a:t>Retrieved 2014-09-12</a:t>
            </a:r>
          </a:p>
          <a:p>
            <a:endParaRPr lang="en-US" sz="1600" dirty="0" smtClean="0"/>
          </a:p>
          <a:p>
            <a:r>
              <a:rPr lang="en-US" sz="1600" dirty="0" smtClean="0"/>
              <a:t>Do Not Enter.</a:t>
            </a:r>
          </a:p>
          <a:p>
            <a:r>
              <a:rPr lang="en-US" sz="1600" dirty="0" err="1"/>
              <a:t>Goodiez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https://www.flickr.com/photos/thagoodiez/4354676748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Retrieved 2014-09-12</a:t>
            </a:r>
          </a:p>
          <a:p>
            <a:endParaRPr lang="en-US" sz="1600" dirty="0"/>
          </a:p>
          <a:p>
            <a:r>
              <a:rPr lang="en-US" sz="1600" dirty="0" smtClean="0"/>
              <a:t>DSC_1607 [Hammer/Screw/Board]</a:t>
            </a:r>
          </a:p>
          <a:p>
            <a:r>
              <a:rPr lang="en-US" sz="1600" dirty="0"/>
              <a:t>Justin </a:t>
            </a:r>
            <a:r>
              <a:rPr lang="en-US" sz="1600" dirty="0" err="1" smtClean="0"/>
              <a:t>Baeder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www.flickr.com/photos/justinbaeder/5317820857/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Retrieved 2014-09-12</a:t>
            </a:r>
          </a:p>
          <a:p>
            <a:endParaRPr lang="en-US" sz="1600" dirty="0"/>
          </a:p>
          <a:p>
            <a:r>
              <a:rPr lang="en-US" sz="1600" dirty="0"/>
              <a:t>140:365 – Left </a:t>
            </a:r>
            <a:r>
              <a:rPr lang="en-US" sz="1600" dirty="0" smtClean="0"/>
              <a:t>Out</a:t>
            </a:r>
          </a:p>
          <a:p>
            <a:r>
              <a:rPr lang="en-US" sz="1600" dirty="0" err="1"/>
              <a:t>charamelody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www.flickr.com/photos/charamelody/4757913318</a:t>
            </a:r>
            <a:endParaRPr lang="en-US" sz="1600" dirty="0" smtClean="0"/>
          </a:p>
          <a:p>
            <a:r>
              <a:rPr lang="en-US" sz="1600" dirty="0" smtClean="0"/>
              <a:t>Retrieved 2014-09-12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want </a:t>
            </a:r>
            <a:r>
              <a:rPr lang="en-US" sz="1600" dirty="0"/>
              <a:t>ride bus, too</a:t>
            </a:r>
          </a:p>
          <a:p>
            <a:r>
              <a:rPr lang="en-US" sz="1600" dirty="0"/>
              <a:t>Jessica Lucia</a:t>
            </a:r>
          </a:p>
          <a:p>
            <a:r>
              <a:rPr lang="en-US" sz="1600" dirty="0">
                <a:hlinkClick r:id="rId7"/>
              </a:rPr>
              <a:t>https://www.flickr.com/photos/theloushe/3907093074</a:t>
            </a:r>
            <a:endParaRPr lang="en-US" sz="1600" dirty="0"/>
          </a:p>
          <a:p>
            <a:r>
              <a:rPr lang="en-US" sz="1600" dirty="0"/>
              <a:t>Retrieved 2014-09-12</a:t>
            </a:r>
          </a:p>
          <a:p>
            <a:endParaRPr lang="en-US" sz="1600" dirty="0"/>
          </a:p>
          <a:p>
            <a:r>
              <a:rPr lang="en-US" sz="1600" dirty="0"/>
              <a:t>Missing Post</a:t>
            </a:r>
          </a:p>
          <a:p>
            <a:r>
              <a:rPr lang="en-US" sz="1600" dirty="0" err="1"/>
              <a:t>Yorkd</a:t>
            </a:r>
            <a:endParaRPr lang="en-US" sz="1600" dirty="0"/>
          </a:p>
          <a:p>
            <a:r>
              <a:rPr lang="en-US" sz="1600" dirty="0">
                <a:hlinkClick r:id="rId8"/>
              </a:rPr>
              <a:t>https://www.flickr.com/photos/thedza/2518535531</a:t>
            </a:r>
            <a:endParaRPr lang="en-US" sz="1600" dirty="0"/>
          </a:p>
          <a:p>
            <a:r>
              <a:rPr lang="en-US" sz="1600" dirty="0"/>
              <a:t>Retrieved 2014-09-15</a:t>
            </a:r>
          </a:p>
          <a:p>
            <a:endParaRPr lang="en-US" sz="1600" dirty="0"/>
          </a:p>
          <a:p>
            <a:r>
              <a:rPr lang="en-US" sz="1600" dirty="0"/>
              <a:t>One is missing</a:t>
            </a:r>
          </a:p>
          <a:p>
            <a:r>
              <a:rPr lang="en-US" sz="1600" dirty="0"/>
              <a:t>Jules </a:t>
            </a:r>
            <a:r>
              <a:rPr lang="en-US" sz="1600" dirty="0" err="1"/>
              <a:t>Holleboom</a:t>
            </a:r>
            <a:endParaRPr lang="en-US" sz="1600" dirty="0"/>
          </a:p>
          <a:p>
            <a:r>
              <a:rPr lang="en-US" sz="1600" dirty="0">
                <a:hlinkClick r:id="rId9"/>
              </a:rPr>
              <a:t>https://www.flickr.com/photos/holleboom/4080749814</a:t>
            </a:r>
            <a:endParaRPr lang="en-US" sz="1600" dirty="0"/>
          </a:p>
          <a:p>
            <a:r>
              <a:rPr lang="en-US" sz="1600" dirty="0"/>
              <a:t>Retrieved 2014-09-15</a:t>
            </a:r>
          </a:p>
          <a:p>
            <a:endParaRPr lang="en-US" sz="1600" dirty="0"/>
          </a:p>
          <a:p>
            <a:r>
              <a:rPr lang="en-US" sz="1600" dirty="0"/>
              <a:t>Keys to Nowhere</a:t>
            </a:r>
          </a:p>
          <a:p>
            <a:r>
              <a:rPr lang="en-US" sz="1600" dirty="0"/>
              <a:t>Daniel Lee</a:t>
            </a:r>
          </a:p>
          <a:p>
            <a:r>
              <a:rPr lang="en-US" sz="1600" dirty="0">
                <a:hlinkClick r:id="rId10"/>
              </a:rPr>
              <a:t>https://www.flickr.com/photos/dlee13/9022016145</a:t>
            </a:r>
            <a:endParaRPr lang="en-US" sz="1600" dirty="0"/>
          </a:p>
          <a:p>
            <a:r>
              <a:rPr lang="en-US" sz="1600" dirty="0"/>
              <a:t>Retrieved </a:t>
            </a:r>
            <a:r>
              <a:rPr lang="en-US" sz="1600" dirty="0" smtClean="0"/>
              <a:t>2014-09-15</a:t>
            </a:r>
          </a:p>
          <a:p>
            <a:endParaRPr lang="en-US" sz="1600" dirty="0"/>
          </a:p>
          <a:p>
            <a:r>
              <a:rPr lang="en-US" sz="1600" dirty="0"/>
              <a:t>Fondue </a:t>
            </a:r>
            <a:r>
              <a:rPr lang="en-US" sz="1600" dirty="0" err="1" smtClean="0"/>
              <a:t>enchaînée</a:t>
            </a:r>
            <a:endParaRPr lang="en-US" sz="1600" dirty="0" smtClean="0"/>
          </a:p>
          <a:p>
            <a:r>
              <a:rPr lang="en-US" sz="1600" dirty="0"/>
              <a:t>Alexandre </a:t>
            </a:r>
            <a:r>
              <a:rPr lang="en-US" sz="1600" dirty="0" err="1" smtClean="0"/>
              <a:t>Duret</a:t>
            </a:r>
            <a:r>
              <a:rPr lang="en-US" sz="1600" dirty="0" smtClean="0"/>
              <a:t>-Lutz</a:t>
            </a:r>
          </a:p>
          <a:p>
            <a:r>
              <a:rPr lang="en-US" sz="1600" dirty="0">
                <a:hlinkClick r:id="rId11"/>
              </a:rPr>
              <a:t>https://</a:t>
            </a:r>
            <a:r>
              <a:rPr lang="en-US" sz="1600" dirty="0" smtClean="0">
                <a:hlinkClick r:id="rId11"/>
              </a:rPr>
              <a:t>www.flickr.com/photos/gadl/275479322</a:t>
            </a:r>
            <a:endParaRPr lang="en-US" sz="1600" dirty="0" smtClean="0"/>
          </a:p>
          <a:p>
            <a:r>
              <a:rPr lang="en-US" sz="1600" dirty="0" smtClean="0"/>
              <a:t>Retrieved 2014-09-15</a:t>
            </a:r>
            <a:endParaRPr lang="en-US" sz="1600" dirty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524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798" y="117692"/>
            <a:ext cx="11884369" cy="6400800"/>
          </a:xfrm>
          <a:prstGeom prst="rect">
            <a:avLst/>
          </a:prstGeom>
          <a:noFill/>
        </p:spPr>
        <p:txBody>
          <a:bodyPr wrap="square" numCol="2" spcCol="457200" rtlCol="0">
            <a:spAutoFit/>
          </a:bodyPr>
          <a:lstStyle/>
          <a:p>
            <a:r>
              <a:rPr lang="en-US" sz="1600" dirty="0" smtClean="0"/>
              <a:t>More Photo Credits:</a:t>
            </a:r>
          </a:p>
          <a:p>
            <a:endParaRPr lang="en-US" sz="1600" dirty="0"/>
          </a:p>
          <a:p>
            <a:r>
              <a:rPr lang="en-US" sz="1600" dirty="0"/>
              <a:t>Dominos </a:t>
            </a:r>
            <a:r>
              <a:rPr lang="en-US" sz="1600" dirty="0" err="1"/>
              <a:t>Sackboy</a:t>
            </a:r>
            <a:r>
              <a:rPr lang="en-US" sz="1600" dirty="0"/>
              <a:t> </a:t>
            </a:r>
            <a:r>
              <a:rPr lang="en-US" sz="1600" dirty="0" smtClean="0"/>
              <a:t>101/365</a:t>
            </a:r>
          </a:p>
          <a:p>
            <a:r>
              <a:rPr lang="en-US" sz="1600" dirty="0" err="1"/>
              <a:t>Louish</a:t>
            </a:r>
            <a:r>
              <a:rPr lang="en-US" sz="1600" dirty="0"/>
              <a:t> </a:t>
            </a:r>
            <a:r>
              <a:rPr lang="en-US" sz="1600" dirty="0" smtClean="0"/>
              <a:t>Pixel</a:t>
            </a:r>
          </a:p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www.flickr.com/photos/louish/5611657857</a:t>
            </a:r>
            <a:endParaRPr lang="en-US" sz="1600" dirty="0" smtClean="0"/>
          </a:p>
          <a:p>
            <a:r>
              <a:rPr lang="en-US" sz="1600" dirty="0" smtClean="0"/>
              <a:t>Retrieved 2014-09-15</a:t>
            </a:r>
          </a:p>
          <a:p>
            <a:endParaRPr lang="en-US" sz="1600" dirty="0"/>
          </a:p>
          <a:p>
            <a:r>
              <a:rPr lang="en-US" sz="1600" dirty="0" smtClean="0"/>
              <a:t>20130730-152-of-365 </a:t>
            </a:r>
            <a:r>
              <a:rPr lang="en-US" sz="1600" dirty="0" smtClean="0"/>
              <a:t>(corkscrew profile)</a:t>
            </a:r>
          </a:p>
          <a:p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www.flickr.com/photos/wilsonhui/9403633035</a:t>
            </a:r>
            <a:endParaRPr lang="en-US" sz="1600" dirty="0" smtClean="0"/>
          </a:p>
          <a:p>
            <a:r>
              <a:rPr lang="en-US" sz="1600" dirty="0" smtClean="0"/>
              <a:t>Retrieved </a:t>
            </a:r>
            <a:r>
              <a:rPr lang="en-US" sz="1600" dirty="0" smtClean="0"/>
              <a:t>2014-09-15</a:t>
            </a:r>
          </a:p>
          <a:p>
            <a:endParaRPr lang="en-US" sz="1600" dirty="0" smtClean="0"/>
          </a:p>
          <a:p>
            <a:r>
              <a:rPr lang="en-US" sz="1600" dirty="0"/>
              <a:t>TAST #32 Linked Double Chain </a:t>
            </a:r>
            <a:r>
              <a:rPr lang="en-US" sz="1600" dirty="0" smtClean="0"/>
              <a:t>Stitch</a:t>
            </a:r>
          </a:p>
          <a:p>
            <a:r>
              <a:rPr lang="en-US" sz="1600" dirty="0"/>
              <a:t>Audrey B.</a:t>
            </a:r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www.flickr.com/photos/hetkabinet/12543174044</a:t>
            </a:r>
            <a:endParaRPr lang="en-US" sz="1600" dirty="0" smtClean="0"/>
          </a:p>
          <a:p>
            <a:r>
              <a:rPr lang="en-US" sz="1600" dirty="0" smtClean="0"/>
              <a:t>Retrieved 2014-09-16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46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426162"/>
              </p:ext>
            </p:extLst>
          </p:nvPr>
        </p:nvGraphicFramePr>
        <p:xfrm>
          <a:off x="725069" y="2894635"/>
          <a:ext cx="341707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39"/>
                <a:gridCol w="1708539"/>
              </a:tblGrid>
              <a:tr h="4675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Animal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Trait</a:t>
                      </a:r>
                      <a:endParaRPr lang="en-US" sz="3200" dirty="0"/>
                    </a:p>
                  </a:txBody>
                  <a:tcPr/>
                </a:tc>
              </a:tr>
              <a:tr h="4675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Cat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Cuddly</a:t>
                      </a:r>
                    </a:p>
                  </a:txBody>
                  <a:tcPr/>
                </a:tc>
              </a:tr>
              <a:tr h="4675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Cat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Curious</a:t>
                      </a:r>
                      <a:endParaRPr lang="en-US" sz="3200" dirty="0"/>
                    </a:p>
                  </a:txBody>
                  <a:tcPr/>
                </a:tc>
              </a:tr>
              <a:tr h="4675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Large</a:t>
                      </a:r>
                      <a:endParaRPr lang="en-US" sz="3200" dirty="0"/>
                    </a:p>
                  </a:txBody>
                  <a:tcPr/>
                </a:tc>
              </a:tr>
              <a:tr h="4675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Dog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Loyal</a:t>
                      </a:r>
                      <a:endParaRPr lang="en-US" sz="3200" dirty="0"/>
                    </a:p>
                  </a:txBody>
                  <a:tcPr/>
                </a:tc>
              </a:tr>
              <a:tr h="4675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Dog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Playful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triped Right Arrow 5"/>
          <p:cNvSpPr/>
          <p:nvPr/>
        </p:nvSpPr>
        <p:spPr>
          <a:xfrm>
            <a:off x="4459957" y="4585427"/>
            <a:ext cx="1238317" cy="86752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56879"/>
              </p:ext>
            </p:extLst>
          </p:nvPr>
        </p:nvGraphicFramePr>
        <p:xfrm>
          <a:off x="6098876" y="4016219"/>
          <a:ext cx="594129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0647"/>
                <a:gridCol w="2970647"/>
              </a:tblGrid>
              <a:tr h="4675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Animal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Traits</a:t>
                      </a:r>
                      <a:endParaRPr lang="en-US" sz="3200" dirty="0"/>
                    </a:p>
                  </a:txBody>
                  <a:tcPr/>
                </a:tc>
              </a:tr>
              <a:tr h="4675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Cat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Cuddly, Curious</a:t>
                      </a:r>
                      <a:endParaRPr lang="en-US" sz="3200" dirty="0"/>
                    </a:p>
                  </a:txBody>
                  <a:tcPr/>
                </a:tc>
              </a:tr>
              <a:tr h="4675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Large</a:t>
                      </a:r>
                      <a:endParaRPr lang="en-US" sz="3200" dirty="0"/>
                    </a:p>
                  </a:txBody>
                  <a:tcPr/>
                </a:tc>
              </a:tr>
              <a:tr h="4675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Dog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Loyal, Playful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 descr="anurag agnihotri&#10;https://www.flickr.com/photos/agnihot/6049582522&#10;Retrieved 2014-09-12&#10;" title="cows of nirona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" t="8955" r="5909" b="9254"/>
          <a:stretch/>
        </p:blipFill>
        <p:spPr>
          <a:xfrm>
            <a:off x="6255835" y="412595"/>
            <a:ext cx="5627376" cy="332306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54715" y="517631"/>
            <a:ext cx="5265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Concatenation</a:t>
            </a:r>
            <a:endParaRPr lang="en-US" sz="6600" dirty="0"/>
          </a:p>
        </p:txBody>
      </p:sp>
      <p:sp>
        <p:nvSpPr>
          <p:cNvPr id="12" name="TextBox 11"/>
          <p:cNvSpPr txBox="1"/>
          <p:nvPr/>
        </p:nvSpPr>
        <p:spPr>
          <a:xfrm>
            <a:off x="755561" y="1906188"/>
            <a:ext cx="5186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(Shoving stuff together.)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45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171" y="1190172"/>
            <a:ext cx="777965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DECLARE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fr-FR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@</a:t>
            </a:r>
            <a:r>
              <a:rPr lang="fr-FR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TABLE 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varchar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50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),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varchar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50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));</a:t>
            </a:r>
            <a:endParaRPr lang="fr-FR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INSERT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@Animals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'Cat'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'Cuddly'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UNION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ALL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'Cat'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'Curious'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;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DECLARE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@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TraitList_NoOrder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FF00FF"/>
                </a:solidFill>
                <a:latin typeface="Courier New" panose="020703090202050204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TraitList_Ordered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FF00FF"/>
                </a:solidFill>
                <a:latin typeface="Courier New" panose="020703090202050204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);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@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TraitList_NoOrder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TraitList_Ordered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;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@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TraitList_NoOrder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TraitList_NoOrder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ourier New" panose="02070309020205020404" pitchFamily="49" charset="0"/>
              </a:rPr>
              <a:t>LTRIM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FF00FF"/>
                </a:solidFill>
                <a:latin typeface="Courier New" panose="02070309020205020404" pitchFamily="49" charset="0"/>
              </a:rPr>
              <a:t>RTRIM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))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', '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FROM	</a:t>
            </a:r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@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BY	</a:t>
            </a:r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;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@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TraitList_Ordered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TraitList_Ordered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ourier New" panose="02070309020205020404" pitchFamily="49" charset="0"/>
              </a:rPr>
              <a:t>LTRIM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FF00FF"/>
                </a:solidFill>
                <a:latin typeface="Courier New" panose="02070309020205020404" pitchFamily="49" charset="0"/>
              </a:rPr>
              <a:t>RTRIM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))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', '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FROM	</a:t>
            </a:r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@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BY	</a:t>
            </a:r>
            <a:r>
              <a:rPr lang="en-US" sz="1200" dirty="0" smtClean="0">
                <a:solidFill>
                  <a:srgbClr val="FF00FF"/>
                </a:solidFill>
                <a:latin typeface="Courier New" panose="02070309020205020404" pitchFamily="49" charset="0"/>
              </a:rPr>
              <a:t>LTRIM</a:t>
            </a:r>
            <a:r>
              <a:rPr lang="en-US" sz="1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smtClean="0">
                <a:solidFill>
                  <a:srgbClr val="FF00FF"/>
                </a:solidFill>
                <a:latin typeface="Courier New" panose="02070309020205020404" pitchFamily="49" charset="0"/>
              </a:rPr>
              <a:t>RTRIM</a:t>
            </a:r>
            <a:r>
              <a:rPr lang="en-US" sz="1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));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@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TraitList_NoOrder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</a:rPr>
              <a:t>TraitList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 Without ORDER BY'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@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TraitList_Ordered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</a:rPr>
              <a:t>TraitList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 With ORDER BY'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4171" y="248336"/>
            <a:ext cx="532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Reference: + Operator Demo (Dude, where’s my data?)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8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4171" y="248336"/>
            <a:ext cx="532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+ Operator Demo (Dude, where’s my data?)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706878"/>
            <a:ext cx="7120784" cy="5838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4598" y="617668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Microsoft KB 287515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64598" y="993715"/>
            <a:ext cx="3630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smtClean="0"/>
              <a:t>support.microsoft.com/kb/287515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529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4171" y="248336"/>
            <a:ext cx="532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+ Operator Demo (Dude, where’s my data?)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6" y="1013117"/>
            <a:ext cx="11300299" cy="30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5327" y="691376"/>
            <a:ext cx="11742234" cy="5738216"/>
          </a:xfrm>
          <a:prstGeom prst="rect">
            <a:avLst/>
          </a:prstGeom>
        </p:spPr>
        <p:txBody>
          <a:bodyPr wrap="square" numCol="2" spcCol="91440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DECLARE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fr-FR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@</a:t>
            </a:r>
            <a:r>
              <a:rPr lang="fr-FR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TABLE 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varchar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50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),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varchar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fr-FR" sz="1200" dirty="0">
                <a:solidFill>
                  <a:prstClr val="black"/>
                </a:solidFill>
                <a:latin typeface="Courier New" panose="02070309020205020404" pitchFamily="49" charset="0"/>
              </a:rPr>
              <a:t>50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));</a:t>
            </a:r>
            <a:endParaRPr lang="fr-FR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INSERT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@Animals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'Cat'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'Cuddly'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UNION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ALL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'Cat'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'Curious'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UNION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ALL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'Cow'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'Large'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UNION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ALL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'Dog'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'Loyal'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UNION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ALL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'Dog'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'Playful'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;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WITH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	Animal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FF00FF"/>
                </a:solidFill>
                <a:latin typeface="Courier New" panose="02070309020205020404" pitchFamily="49" charset="0"/>
              </a:rPr>
              <a:t>		CONVERT</a:t>
            </a:r>
            <a:r>
              <a:rPr lang="en-US" sz="1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varchar</a:t>
            </a:r>
            <a:r>
              <a:rPr lang="en-US" sz="1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smtClean="0">
                <a:solidFill>
                  <a:srgbClr val="FF00FF"/>
                </a:solidFill>
                <a:latin typeface="Courier New" panose="020703090202050204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),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FF00FF"/>
                </a:solidFill>
                <a:latin typeface="Courier New" panose="02070309020205020404" pitchFamily="49" charset="0"/>
              </a:rPr>
              <a:t>		ROW_NUMBER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()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OVER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PARTITION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TraitNum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FROM	</a:t>
            </a:r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@Animals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),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RecursiveCTE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	-- </a:t>
            </a:r>
            <a:r>
              <a:rPr 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Anchor Query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	Animal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	Trait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TraitNum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FROM	</a:t>
            </a:r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WHERE	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TraitNum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1</a:t>
            </a:r>
          </a:p>
          <a:p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UNION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ALL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	-- </a:t>
            </a:r>
            <a:r>
              <a:rPr 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Recursive Part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r>
              <a:rPr lang="en-US" sz="1200" dirty="0" err="1" smtClean="0">
                <a:solidFill>
                  <a:srgbClr val="808080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r>
              <a:rPr lang="en-US" sz="1200" dirty="0" err="1" smtClean="0">
                <a:solidFill>
                  <a:srgbClr val="808080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', '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RecursiveCTE</a:t>
            </a:r>
            <a:r>
              <a:rPr lang="en-US" sz="1200" dirty="0" err="1">
                <a:solidFill>
                  <a:srgbClr val="808080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	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r>
              <a:rPr lang="en-US" sz="1200" dirty="0" err="1" smtClean="0">
                <a:solidFill>
                  <a:srgbClr val="808080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TraitNum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FROM	</a:t>
            </a:r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	JOIN	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RecursiveCTE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ON	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r>
              <a:rPr lang="en-US" sz="1200" dirty="0" err="1" smtClean="0">
                <a:solidFill>
                  <a:srgbClr val="808080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RecursiveCTE</a:t>
            </a:r>
            <a:r>
              <a:rPr lang="en-US" sz="1200" dirty="0" err="1">
                <a:solidFill>
                  <a:srgbClr val="808080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	AND	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r>
              <a:rPr lang="en-US" sz="1200" dirty="0" err="1" smtClean="0">
                <a:solidFill>
                  <a:srgbClr val="808080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TraitNum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RecursiveCTE</a:t>
            </a:r>
            <a:r>
              <a:rPr lang="en-US" sz="1200" dirty="0" err="1">
                <a:solidFill>
                  <a:srgbClr val="808080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TraitNum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1</a:t>
            </a:r>
          </a:p>
          <a:p>
            <a:r>
              <a:rPr lang="en-US" sz="1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),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RecursiveCTEWithMaxTraitNum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	</a:t>
            </a:r>
            <a:r>
              <a:rPr lang="en-US" sz="1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*,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FF00FF"/>
                </a:solidFill>
                <a:latin typeface="Courier New" panose="02070309020205020404" pitchFamily="49" charset="0"/>
              </a:rPr>
              <a:t>		MAX</a:t>
            </a:r>
            <a:r>
              <a:rPr lang="en-US" sz="1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TraitNum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OVER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PARTITION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MaxTraitNum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FROM	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RecursiveCTE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Animal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Trait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TraitList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FROM	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RecursiveCTEWithMaxTraitNum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WHERE	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TraitNum</a:t>
            </a:r>
            <a:r>
              <a:rPr lang="en-US" sz="12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ourier New" panose="02070309020205020404" pitchFamily="49" charset="0"/>
              </a:rPr>
              <a:t>MaxTraitNum</a:t>
            </a:r>
            <a:endParaRPr lang="en-US" sz="12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BY	</a:t>
            </a:r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264" y="181728"/>
            <a:ext cx="253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Reference: Recursive CTE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720576" y="89210"/>
            <a:ext cx="22302" cy="6668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7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264" y="154963"/>
            <a:ext cx="218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Reference: Basic XML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02311" y="524295"/>
            <a:ext cx="779098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DECLARE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fr-FR" sz="14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@</a:t>
            </a:r>
            <a:r>
              <a:rPr lang="fr-FR" sz="1400" dirty="0" err="1">
                <a:solidFill>
                  <a:srgbClr val="008080"/>
                </a:solidFill>
                <a:latin typeface="Courier New" panose="02070309020205020404" pitchFamily="49" charset="0"/>
              </a:rPr>
              <a:t>Animals</a:t>
            </a:r>
            <a:r>
              <a:rPr lang="fr-FR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TABLE </a:t>
            </a:r>
            <a:r>
              <a:rPr lang="fr-F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fr-F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fr-FR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varchar</a:t>
            </a:r>
            <a:r>
              <a:rPr lang="fr-F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fr-FR" sz="1400" dirty="0">
                <a:solidFill>
                  <a:prstClr val="black"/>
                </a:solidFill>
                <a:latin typeface="Courier New" panose="02070309020205020404" pitchFamily="49" charset="0"/>
              </a:rPr>
              <a:t>50</a:t>
            </a:r>
            <a:r>
              <a:rPr lang="fr-F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),</a:t>
            </a:r>
            <a:r>
              <a:rPr lang="fr-FR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4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fr-FR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FR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varchar</a:t>
            </a:r>
            <a:r>
              <a:rPr lang="fr-F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fr-FR" sz="1400" dirty="0">
                <a:solidFill>
                  <a:prstClr val="black"/>
                </a:solidFill>
                <a:latin typeface="Courier New" panose="02070309020205020404" pitchFamily="49" charset="0"/>
              </a:rPr>
              <a:t>50</a:t>
            </a:r>
            <a:r>
              <a:rPr lang="fr-F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));</a:t>
            </a:r>
            <a:endParaRPr lang="fr-FR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</a:rPr>
              <a:t>@Animals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'Cat'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'Cuddly'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UNION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ALL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'Cat'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'Curious'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UNION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ALL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'Cow'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'Large'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UNION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ALL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'Dog'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'Loyal'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UNION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ALL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'Dog'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'Playful'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WITH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urier New" panose="02070309020205020404" pitchFamily="49" charset="0"/>
              </a:rPr>
              <a:t>AnimalsDistinct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SELECT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	DISTINCT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FROM	</a:t>
            </a:r>
            <a:r>
              <a:rPr lang="en-US" sz="14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@Animals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Animal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	(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	SELECT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		Trait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', '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</a:rPr>
              <a:t>Trait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	FROM		</a:t>
            </a:r>
            <a:r>
              <a:rPr lang="en-US" sz="14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@Animals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</a:rPr>
              <a:t>a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	WHERE		</a:t>
            </a:r>
            <a:r>
              <a:rPr lang="en-US" sz="14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a</a:t>
            </a:r>
            <a:r>
              <a:rPr lang="en-US" sz="1400" dirty="0" err="1" smtClean="0">
                <a:solidFill>
                  <a:srgbClr val="808080"/>
                </a:solidFill>
                <a:latin typeface="Courier New" panose="02070309020205020404" pitchFamily="49" charset="0"/>
              </a:rPr>
              <a:t>.</a:t>
            </a:r>
            <a:r>
              <a:rPr lang="en-US" sz="14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8080"/>
                </a:solidFill>
                <a:latin typeface="Courier New" panose="02070309020205020404" pitchFamily="49" charset="0"/>
              </a:rPr>
              <a:t>AnimalsDistinct</a:t>
            </a:r>
            <a:r>
              <a:rPr lang="en-US" sz="1400" dirty="0" err="1">
                <a:solidFill>
                  <a:srgbClr val="808080"/>
                </a:solidFill>
                <a:latin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8080"/>
                </a:solidFill>
                <a:latin typeface="Courier New" panose="02070309020205020404" pitchFamily="49" charset="0"/>
              </a:rPr>
              <a:t>Animal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	FOR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PATH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	).</a:t>
            </a:r>
            <a:r>
              <a:rPr lang="en-US" sz="1400" dirty="0">
                <a:solidFill>
                  <a:srgbClr val="008080"/>
                </a:solidFill>
                <a:latin typeface="Courier New" panose="020703090202050204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'(.)[1]'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'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varchar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</a:rPr>
              <a:t>(max)'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FROM	</a:t>
            </a:r>
            <a:r>
              <a:rPr lang="en-US" sz="14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AnimalsDistinct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6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50857" y="819220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“Yeah, yeah, yeah, let's get this out of the way right from the start: Don't concatenate rows into delimited strings in SQL Server. Do it client side.”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89600" y="6153186"/>
            <a:ext cx="6147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</a:t>
            </a:r>
            <a:r>
              <a:rPr lang="en-US" dirty="0"/>
              <a:t>://sqlblog.com/blogs/adam_machanic/archive/2006/07/12/rowset-string-concatenation-which-method-is-best.aspx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84344" y="4974205"/>
            <a:ext cx="335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Adam </a:t>
            </a:r>
            <a:r>
              <a:rPr lang="en-US" sz="3600" dirty="0" err="1"/>
              <a:t>Machanic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284114" y="5506855"/>
            <a:ext cx="155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July 12, 2006</a:t>
            </a:r>
          </a:p>
        </p:txBody>
      </p:sp>
      <p:pic>
        <p:nvPicPr>
          <p:cNvPr id="9" name="Picture 8" descr="Goodiez&#10;https://www.flickr.com/photos/thagoodiez/4354676748/&#10;Retrieved 2014-09-12" title="Do Not Enter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9" y="1"/>
            <a:ext cx="5144571" cy="6859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3143" y="219055"/>
            <a:ext cx="4408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Don’t </a:t>
            </a:r>
            <a:r>
              <a:rPr lang="en-US" sz="7200" dirty="0" smtClean="0">
                <a:solidFill>
                  <a:schemeClr val="bg1"/>
                </a:solidFill>
              </a:rPr>
              <a:t>do it.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04000" y="3497944"/>
            <a:ext cx="38753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Built-in Function? </a:t>
            </a:r>
            <a:r>
              <a:rPr lang="en-US" sz="6600" dirty="0" smtClean="0">
                <a:solidFill>
                  <a:srgbClr val="C00000"/>
                </a:solidFill>
              </a:rPr>
              <a:t>Nope.</a:t>
            </a:r>
            <a:endParaRPr lang="en-US" sz="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80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371" y="449943"/>
            <a:ext cx="5196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Oracle Does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970" y="4854475"/>
            <a:ext cx="7010402" cy="175432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Animal,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LISTAGG(Trait, ',')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(ORDER BY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Traits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  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Animals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BY	Animal;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970" y="1872343"/>
            <a:ext cx="7344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LISTAGG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Supports 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Supports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No DISTINCT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Version 11g Release 2 (August 2013)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9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371" y="449943"/>
            <a:ext cx="5196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MySQL Does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970" y="4854475"/>
            <a:ext cx="7010402" cy="175432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		Animal,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GROUP_CONCAT(DISTINCT Trait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ORDER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Traits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SEPARATOR ',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 AS Traits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		Animals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GROUP BY	Animal;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970" y="1872343"/>
            <a:ext cx="6850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GROUP_CONCAT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Supports 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No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Supports DISTINCT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Version 4.1 (February 2005)</a:t>
            </a:r>
          </a:p>
        </p:txBody>
      </p:sp>
    </p:spTree>
    <p:extLst>
      <p:ext uri="{BB962C8B-B14F-4D97-AF65-F5344CB8AC3E}">
        <p14:creationId xmlns:p14="http://schemas.microsoft.com/office/powerpoint/2010/main" val="109395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370" y="449943"/>
            <a:ext cx="717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PostgreSQL Does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971" y="5464076"/>
            <a:ext cx="7010402" cy="120032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		Animal,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string_agg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(Trait, ', ') AS Traits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		Animals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GROUP BY	Animal;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971" y="1872343"/>
            <a:ext cx="67056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s</a:t>
            </a:r>
            <a:r>
              <a:rPr lang="en-US" sz="3600" dirty="0" err="1" smtClean="0">
                <a:solidFill>
                  <a:schemeClr val="bg1"/>
                </a:solidFill>
              </a:rPr>
              <a:t>tring_agg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No 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No Windowing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No DISTINCT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Version 8.4.22 (July 2009)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52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370" y="449943"/>
            <a:ext cx="6937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Even SQLite Does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22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7771" y="1988457"/>
            <a:ext cx="3048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It’s ok…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4893</TotalTime>
  <Words>447</Words>
  <Application>Microsoft Office PowerPoint</Application>
  <PresentationFormat>Widescreen</PresentationFormat>
  <Paragraphs>278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Major</dc:creator>
  <cp:lastModifiedBy>Riley Major</cp:lastModifiedBy>
  <cp:revision>48</cp:revision>
  <dcterms:created xsi:type="dcterms:W3CDTF">2014-09-12T18:30:47Z</dcterms:created>
  <dcterms:modified xsi:type="dcterms:W3CDTF">2014-09-16T19:46:10Z</dcterms:modified>
</cp:coreProperties>
</file>